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7"/>
  </p:notesMasterIdLst>
  <p:sldIdLst>
    <p:sldId id="258" r:id="rId2"/>
    <p:sldId id="268" r:id="rId3"/>
    <p:sldId id="267" r:id="rId4"/>
    <p:sldId id="269" r:id="rId5"/>
    <p:sldId id="259" r:id="rId6"/>
    <p:sldId id="271" r:id="rId7"/>
    <p:sldId id="272" r:id="rId8"/>
    <p:sldId id="270" r:id="rId9"/>
    <p:sldId id="274" r:id="rId10"/>
    <p:sldId id="273" r:id="rId11"/>
    <p:sldId id="275" r:id="rId12"/>
    <p:sldId id="260" r:id="rId13"/>
    <p:sldId id="276" r:id="rId14"/>
    <p:sldId id="277" r:id="rId15"/>
    <p:sldId id="278" r:id="rId16"/>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2" d="100"/>
          <a:sy n="72" d="100"/>
        </p:scale>
        <p:origin x="-132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391552F-4423-46C4-87D0-8A52150BBF04}" type="datetimeFigureOut">
              <a:rPr lang="ar-EG" smtClean="0"/>
              <a:t>28/07/1441</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78EB768-4A19-4261-A16E-E2846DD13656}" type="slidenum">
              <a:rPr lang="ar-EG" smtClean="0"/>
              <a:t>‹#›</a:t>
            </a:fld>
            <a:endParaRPr lang="ar-EG"/>
          </a:p>
        </p:txBody>
      </p:sp>
    </p:spTree>
    <p:extLst>
      <p:ext uri="{BB962C8B-B14F-4D97-AF65-F5344CB8AC3E}">
        <p14:creationId xmlns:p14="http://schemas.microsoft.com/office/powerpoint/2010/main" val="104218204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308C343-3DAB-4289-B887-916EA34DA9C2}" type="datetime8">
              <a:rPr lang="ar-EG" smtClean="0"/>
              <a:t>22 آذار، 20</a:t>
            </a:fld>
            <a:endParaRPr lang="ar-EG"/>
          </a:p>
        </p:txBody>
      </p:sp>
      <p:sp>
        <p:nvSpPr>
          <p:cNvPr id="19" name="Footer Placeholder 18"/>
          <p:cNvSpPr>
            <a:spLocks noGrp="1"/>
          </p:cNvSpPr>
          <p:nvPr>
            <p:ph type="ftr" sz="quarter" idx="11"/>
          </p:nvPr>
        </p:nvSpPr>
        <p:spPr/>
        <p:txBody>
          <a:bodyPr/>
          <a:lstStyle/>
          <a:p>
            <a:endParaRPr lang="ar-EG"/>
          </a:p>
        </p:txBody>
      </p:sp>
      <p:sp>
        <p:nvSpPr>
          <p:cNvPr id="27" name="Slide Number Placeholder 26"/>
          <p:cNvSpPr>
            <a:spLocks noGrp="1"/>
          </p:cNvSpPr>
          <p:nvPr>
            <p:ph type="sldNum" sz="quarter" idx="12"/>
          </p:nvPr>
        </p:nvSpPr>
        <p:spPr/>
        <p:txBody>
          <a:bodyPr/>
          <a:lstStyle/>
          <a:p>
            <a:fld id="{B34D34D0-6B7B-4A23-9151-ECF5BF820946}"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09A9C12-28CF-40D7-BE41-010AD87CDFD1}" type="datetime8">
              <a:rPr lang="ar-EG" smtClean="0"/>
              <a:t>22 آذار، 20</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34D34D0-6B7B-4A23-9151-ECF5BF820946}"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CD3A80-1A18-4CEE-8C8A-70212633E073}" type="datetime8">
              <a:rPr lang="ar-EG" smtClean="0"/>
              <a:t>22 آذار، 20</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34D34D0-6B7B-4A23-9151-ECF5BF820946}"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82D62D-294F-4D6C-A767-D5B039FF26DA}" type="datetime8">
              <a:rPr lang="ar-EG" smtClean="0"/>
              <a:t>22 آذار، 20</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34D34D0-6B7B-4A23-9151-ECF5BF820946}"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C0A65AA-B661-4988-A76F-1336D620F1DF}" type="datetime8">
              <a:rPr lang="ar-EG" smtClean="0"/>
              <a:t>22 آذار، 20</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34D34D0-6B7B-4A23-9151-ECF5BF820946}"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60B77CF-6C24-4E5A-BE32-9744770EFC05}" type="datetime8">
              <a:rPr lang="ar-EG" smtClean="0"/>
              <a:t>22 آذار، 20</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B34D34D0-6B7B-4A23-9151-ECF5BF820946}"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2218914-9461-414D-85F6-1DF09144955D}" type="datetime8">
              <a:rPr lang="ar-EG" smtClean="0"/>
              <a:t>22 آذار، 20</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B34D34D0-6B7B-4A23-9151-ECF5BF820946}" type="slidenum">
              <a:rPr lang="ar-EG" smtClean="0"/>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42781A77-D8A9-49FF-92E2-3A46EDCFD112}" type="datetime8">
              <a:rPr lang="ar-EG" smtClean="0"/>
              <a:t>22 آذار، 20</a:t>
            </a:fld>
            <a:endParaRPr lang="ar-EG"/>
          </a:p>
        </p:txBody>
      </p:sp>
      <p:sp>
        <p:nvSpPr>
          <p:cNvPr id="8" name="Slide Number Placeholder 7"/>
          <p:cNvSpPr>
            <a:spLocks noGrp="1"/>
          </p:cNvSpPr>
          <p:nvPr>
            <p:ph type="sldNum" sz="quarter" idx="11"/>
          </p:nvPr>
        </p:nvSpPr>
        <p:spPr/>
        <p:txBody>
          <a:bodyPr/>
          <a:lstStyle/>
          <a:p>
            <a:fld id="{B34D34D0-6B7B-4A23-9151-ECF5BF820946}" type="slidenum">
              <a:rPr lang="ar-EG" smtClean="0"/>
              <a:t>‹#›</a:t>
            </a:fld>
            <a:endParaRPr lang="ar-EG"/>
          </a:p>
        </p:txBody>
      </p:sp>
      <p:sp>
        <p:nvSpPr>
          <p:cNvPr id="9" name="Footer Placeholder 8"/>
          <p:cNvSpPr>
            <a:spLocks noGrp="1"/>
          </p:cNvSpPr>
          <p:nvPr>
            <p:ph type="ftr" sz="quarter" idx="12"/>
          </p:nvPr>
        </p:nvSpPr>
        <p:spPr/>
        <p:txBody>
          <a:bodyPr/>
          <a:lstStyle/>
          <a:p>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62C012-2B6E-45B4-B04B-D292F4604044}" type="datetime8">
              <a:rPr lang="ar-EG" smtClean="0"/>
              <a:t>22 آذار، 20</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B34D34D0-6B7B-4A23-9151-ECF5BF820946}"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F343608-79E0-4D23-AC91-3739F281EF0D}" type="datetime8">
              <a:rPr lang="ar-EG" smtClean="0"/>
              <a:t>22 آذار، 20</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a:xfrm>
            <a:off x="8156448" y="6422064"/>
            <a:ext cx="762000" cy="365125"/>
          </a:xfrm>
        </p:spPr>
        <p:txBody>
          <a:bodyPr/>
          <a:lstStyle/>
          <a:p>
            <a:fld id="{B34D34D0-6B7B-4A23-9151-ECF5BF820946}" type="slidenum">
              <a:rPr lang="ar-EG" smtClean="0"/>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4A7FA838-738A-4FB5-A2A9-60987A7D750A}" type="datetime8">
              <a:rPr lang="ar-EG" smtClean="0"/>
              <a:t>22 آذار، 20</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B34D34D0-6B7B-4A23-9151-ECF5BF820946}" type="slidenum">
              <a:rPr lang="ar-EG" smtClean="0"/>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A4D73E7B-FB62-46F0-87FD-B562B1750937}" type="datetime8">
              <a:rPr lang="ar-EG" smtClean="0"/>
              <a:t>22 آذار، 20</a:t>
            </a:fld>
            <a:endParaRPr lang="ar-EG"/>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ar-EG"/>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34D34D0-6B7B-4A23-9151-ECF5BF820946}" type="slidenum">
              <a:rPr lang="ar-EG" smtClean="0"/>
              <a:t>‹#›</a:t>
            </a:fld>
            <a:endParaRPr lang="ar-EG"/>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1" eaLnBrk="1" latinLnBrk="0" hangingPunct="1">
        <a:spcBef>
          <a:spcPct val="0"/>
        </a:spcBef>
        <a:buNone/>
        <a:defRPr kumimoji="0" sz="4600" kern="1200">
          <a:solidFill>
            <a:schemeClr val="tx1"/>
          </a:solidFill>
          <a:latin typeface="+mj-lt"/>
          <a:ea typeface="+mj-ea"/>
          <a:cs typeface="+mj-cs"/>
        </a:defRPr>
      </a:lvl1pPr>
    </p:titleStyle>
    <p:bodyStyle>
      <a:lvl1pPr marL="420624"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r" rtl="1"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r" rtl="1"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r" rtl="1"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r" rtl="1"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04664"/>
            <a:ext cx="8640960" cy="6120680"/>
          </a:xfrm>
        </p:spPr>
        <p:txBody>
          <a:bodyPr>
            <a:normAutofit fontScale="77500" lnSpcReduction="20000"/>
          </a:bodyPr>
          <a:lstStyle/>
          <a:p>
            <a:pPr algn="just">
              <a:lnSpc>
                <a:spcPct val="170000"/>
              </a:lnSpc>
            </a:pPr>
            <a:r>
              <a:rPr lang="ar-SA" b="1" dirty="0" smtClean="0"/>
              <a:t>خطوط </a:t>
            </a:r>
            <a:r>
              <a:rPr lang="ar-SA" b="1" dirty="0"/>
              <a:t>اللغة المصرية القديمة :</a:t>
            </a:r>
            <a:endParaRPr lang="en-US" dirty="0"/>
          </a:p>
          <a:p>
            <a:pPr algn="just">
              <a:lnSpc>
                <a:spcPct val="170000"/>
              </a:lnSpc>
            </a:pPr>
            <a:r>
              <a:rPr lang="ar-SA" dirty="0"/>
              <a:t>كتبت اللغة المصرية القديمة بخطوط أربعة هي: </a:t>
            </a:r>
            <a:r>
              <a:rPr lang="ar-SA" b="1" dirty="0"/>
              <a:t>الهيروغليفية، والهيراطيقية، والديموطيقية، والقبطية</a:t>
            </a:r>
            <a:r>
              <a:rPr lang="ar-SA" dirty="0"/>
              <a:t> ، وهي خطوط لم تظهر كلها في وقت واحد وإنما جاءت في إطار تتابع زمني يعبر عن الامتداد الزمني الطويل الذي عاشته اللغة المصرية القديمة </a:t>
            </a:r>
            <a:r>
              <a:rPr lang="ar-EG" dirty="0" smtClean="0"/>
              <a:t>.</a:t>
            </a:r>
          </a:p>
          <a:p>
            <a:pPr algn="just">
              <a:lnSpc>
                <a:spcPct val="170000"/>
              </a:lnSpc>
            </a:pPr>
            <a:r>
              <a:rPr lang="ar-SA" dirty="0" smtClean="0"/>
              <a:t>ويعبر </a:t>
            </a:r>
            <a:r>
              <a:rPr lang="ar-SA" dirty="0"/>
              <a:t>في نفس الوقت عن النضج الفكري للإنسان المصري القديم والذي أدرك أن متطلبات الحياة قد تتطلب بين الحين والآخر أن تكون بينها وبين الأداة المعبرة عن اللغة، وهي الكتابة، تناسق .</a:t>
            </a:r>
            <a:endParaRPr lang="en-US" dirty="0"/>
          </a:p>
          <a:p>
            <a:pPr algn="just">
              <a:lnSpc>
                <a:spcPct val="170000"/>
              </a:lnSpc>
            </a:pPr>
            <a:r>
              <a:rPr lang="ar-SA" dirty="0"/>
              <a:t>و </a:t>
            </a:r>
            <a:r>
              <a:rPr lang="ar-SA" dirty="0" smtClean="0"/>
              <a:t>الخط </a:t>
            </a:r>
            <a:r>
              <a:rPr lang="ar-SA" b="1" dirty="0"/>
              <a:t>الهيروغليفي</a:t>
            </a:r>
            <a:r>
              <a:rPr lang="ar-SA" dirty="0"/>
              <a:t> – خط العلامات الكاملة – هو أقدم الخطوط المصرية وأطولها عمراً وأكثرها وضوحًا </a:t>
            </a:r>
            <a:r>
              <a:rPr lang="ar-SA" dirty="0" smtClean="0"/>
              <a:t>وجمالاً</a:t>
            </a:r>
            <a:r>
              <a:rPr lang="ar-EG" dirty="0" smtClean="0"/>
              <a:t>.</a:t>
            </a:r>
          </a:p>
        </p:txBody>
      </p:sp>
      <p:sp>
        <p:nvSpPr>
          <p:cNvPr id="2" name="Slide Number Placeholder 1"/>
          <p:cNvSpPr>
            <a:spLocks noGrp="1"/>
          </p:cNvSpPr>
          <p:nvPr>
            <p:ph type="sldNum" sz="quarter" idx="12"/>
          </p:nvPr>
        </p:nvSpPr>
        <p:spPr/>
        <p:txBody>
          <a:bodyPr/>
          <a:lstStyle/>
          <a:p>
            <a:fld id="{B34D34D0-6B7B-4A23-9151-ECF5BF820946}" type="slidenum">
              <a:rPr lang="ar-EG" smtClean="0"/>
              <a:t>1</a:t>
            </a:fld>
            <a:endParaRPr lang="ar-EG"/>
          </a:p>
        </p:txBody>
      </p:sp>
    </p:spTree>
    <p:extLst>
      <p:ext uri="{BB962C8B-B14F-4D97-AF65-F5344CB8AC3E}">
        <p14:creationId xmlns:p14="http://schemas.microsoft.com/office/powerpoint/2010/main" val="21628051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circle(in)">
                                      <p:cBhvr>
                                        <p:cTn id="24"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70000" lnSpcReduction="20000"/>
          </a:bodyPr>
          <a:lstStyle/>
          <a:p>
            <a:pPr algn="just">
              <a:lnSpc>
                <a:spcPct val="150000"/>
              </a:lnSpc>
            </a:pPr>
            <a:r>
              <a:rPr lang="ar-EG" dirty="0" smtClean="0"/>
              <a:t>فالخط الهيروغليفى هو الصورة الكاملة للعلامة، وهو الخط الأكثر وضوحاً، والذى يخرج فى إطار تحكمه قواعد خطية . </a:t>
            </a:r>
          </a:p>
          <a:p>
            <a:pPr algn="just">
              <a:lnSpc>
                <a:spcPct val="150000"/>
              </a:lnSpc>
            </a:pPr>
            <a:r>
              <a:rPr lang="ar-EG" dirty="0" smtClean="0"/>
              <a:t>هذا الخط الذى كان يستخدم - أكثر ما يستخدم - على الأحجار التى تطلبت خبراء فى الخط المنقوش وفى استخدام الآلات الحادة كالأزاميل. </a:t>
            </a:r>
          </a:p>
          <a:p>
            <a:pPr algn="just">
              <a:lnSpc>
                <a:spcPct val="150000"/>
              </a:lnSpc>
            </a:pPr>
            <a:r>
              <a:rPr lang="ar-EG" dirty="0" smtClean="0"/>
              <a:t>ولنا أن نتصور ماذا يمكن أن يحدث فى حالة حدوث خطأ، ولابد وأنه فى أغلب الأحوال كان الحجر يستبدل بحجر آخر .</a:t>
            </a:r>
          </a:p>
          <a:p>
            <a:pPr algn="just">
              <a:lnSpc>
                <a:spcPct val="150000"/>
              </a:lnSpc>
            </a:pPr>
            <a:r>
              <a:rPr lang="ar-EG" dirty="0" smtClean="0"/>
              <a:t>وإلى جانب ذلك فلنا أن نتصور صعوبة نقل الأحجار التى تدون عليها النصوص من مكان لآخر. </a:t>
            </a:r>
          </a:p>
        </p:txBody>
      </p:sp>
      <p:sp>
        <p:nvSpPr>
          <p:cNvPr id="4" name="Slide Number Placeholder 3"/>
          <p:cNvSpPr>
            <a:spLocks noGrp="1"/>
          </p:cNvSpPr>
          <p:nvPr>
            <p:ph type="sldNum" sz="quarter" idx="12"/>
          </p:nvPr>
        </p:nvSpPr>
        <p:spPr/>
        <p:txBody>
          <a:bodyPr/>
          <a:lstStyle/>
          <a:p>
            <a:fld id="{B34D34D0-6B7B-4A23-9151-ECF5BF820946}" type="slidenum">
              <a:rPr lang="ar-EG" smtClean="0"/>
              <a:t>10</a:t>
            </a:fld>
            <a:endParaRPr lang="ar-EG"/>
          </a:p>
        </p:txBody>
      </p:sp>
    </p:spTree>
    <p:extLst>
      <p:ext uri="{BB962C8B-B14F-4D97-AF65-F5344CB8AC3E}">
        <p14:creationId xmlns:p14="http://schemas.microsoft.com/office/powerpoint/2010/main" val="2683952549"/>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332656"/>
            <a:ext cx="8856984" cy="6525344"/>
          </a:xfrm>
        </p:spPr>
        <p:txBody>
          <a:bodyPr>
            <a:normAutofit fontScale="70000" lnSpcReduction="20000"/>
          </a:bodyPr>
          <a:lstStyle/>
          <a:p>
            <a:pPr algn="just">
              <a:lnSpc>
                <a:spcPct val="170000"/>
              </a:lnSpc>
            </a:pPr>
            <a:r>
              <a:rPr lang="ar-EG" dirty="0" smtClean="0"/>
              <a:t>ومن هنا أدرك المصرى أنه لابد من البحث عن مادة أخرى أكثر سهولة للكتابة عليها، وعن خط أبسط من الخط الهيروغليفي. </a:t>
            </a:r>
          </a:p>
          <a:p>
            <a:pPr algn="just">
              <a:lnSpc>
                <a:spcPct val="170000"/>
              </a:lnSpc>
            </a:pPr>
            <a:r>
              <a:rPr lang="ar-EG" dirty="0" smtClean="0"/>
              <a:t>وعليه فقد ظهر الخط الهيراطيقى الذى كان من نتائج جلسات نقاش طويلة بين المتعلمين من أبناء مصر الذين تصدوا لهذا الأمر، أمر العلامات الهيروغليفية. ولابد أنهم اتفقوا على ضوابط للتبسيط.</a:t>
            </a:r>
          </a:p>
          <a:p>
            <a:pPr algn="just">
              <a:lnSpc>
                <a:spcPct val="170000"/>
              </a:lnSpc>
            </a:pPr>
            <a:r>
              <a:rPr lang="ar-EG" dirty="0" smtClean="0"/>
              <a:t>ولم يكن الجهد كله فى الاتفاق على تبسيط العلامة، وإنما كان هناك جهد آخر لا يقل أهمية؛ وأقصد كيفية توصيل هذا التبسيط إلى كل مكان على أرض مصر حيث يوجد البشر، وإلا لكتبت كل مجموعة بطريقتها، وانعدم أمر شيوع شكل الخط، ولابد أن هذا الأمر قد استغرق وقتاً طويلاً.</a:t>
            </a:r>
          </a:p>
          <a:p>
            <a:pPr algn="just">
              <a:lnSpc>
                <a:spcPct val="170000"/>
              </a:lnSpc>
            </a:pPr>
            <a:r>
              <a:rPr lang="ar-EG" dirty="0" smtClean="0"/>
              <a:t>ورغم أن المصريين القدماء فى كل مكان على أرض مصر قد التزموا بأساسيات التبسيط، إلا أن هناك بعض العوامل التى فرضت بصماتها على هذه الأساسيات، وهى الزمان والمكان ويد الإنسان، وأداة ومادة الكتابة . </a:t>
            </a:r>
          </a:p>
        </p:txBody>
      </p:sp>
      <p:sp>
        <p:nvSpPr>
          <p:cNvPr id="4" name="Slide Number Placeholder 3"/>
          <p:cNvSpPr>
            <a:spLocks noGrp="1"/>
          </p:cNvSpPr>
          <p:nvPr>
            <p:ph type="sldNum" sz="quarter" idx="12"/>
          </p:nvPr>
        </p:nvSpPr>
        <p:spPr/>
        <p:txBody>
          <a:bodyPr/>
          <a:lstStyle/>
          <a:p>
            <a:fld id="{B34D34D0-6B7B-4A23-9151-ECF5BF820946}" type="slidenum">
              <a:rPr lang="ar-EG" smtClean="0"/>
              <a:t>11</a:t>
            </a:fld>
            <a:endParaRPr lang="ar-EG"/>
          </a:p>
        </p:txBody>
      </p:sp>
    </p:spTree>
    <p:extLst>
      <p:ext uri="{BB962C8B-B14F-4D97-AF65-F5344CB8AC3E}">
        <p14:creationId xmlns:p14="http://schemas.microsoft.com/office/powerpoint/2010/main" val="3705734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692696"/>
            <a:ext cx="8712968" cy="5721499"/>
          </a:xfrm>
        </p:spPr>
        <p:txBody>
          <a:bodyPr>
            <a:normAutofit fontScale="70000" lnSpcReduction="20000"/>
          </a:bodyPr>
          <a:lstStyle/>
          <a:p>
            <a:pPr algn="just">
              <a:lnSpc>
                <a:spcPct val="160000"/>
              </a:lnSpc>
            </a:pPr>
            <a:r>
              <a:rPr lang="ar-SA" b="1" dirty="0" smtClean="0"/>
              <a:t>والسؤال </a:t>
            </a:r>
            <a:r>
              <a:rPr lang="ar-SA" b="1" dirty="0"/>
              <a:t>الذى يطرح نفسه هو متى بدأ المصرى مرحلة تبسيط الخط ؟ أو بمعنى آخر متى توصل إلى الخط الهيراطيقى ؟</a:t>
            </a:r>
            <a:r>
              <a:rPr lang="ar-SA" dirty="0"/>
              <a:t> </a:t>
            </a:r>
            <a:endParaRPr lang="en-US" dirty="0"/>
          </a:p>
          <a:p>
            <a:pPr algn="just">
              <a:lnSpc>
                <a:spcPct val="160000"/>
              </a:lnSpc>
            </a:pPr>
            <a:r>
              <a:rPr lang="ar-SA" dirty="0"/>
              <a:t>لابد أن هذا الأمر قد حدث بعد استقرار الخط الهيروغليفى فى المرحلة المبكرة من تاريخ مصر المكتوب، لأن الخط الهيروغليفى هو الأصل الذى تم تبسيطه. </a:t>
            </a:r>
            <a:endParaRPr lang="en-US" dirty="0"/>
          </a:p>
          <a:p>
            <a:pPr algn="just">
              <a:lnSpc>
                <a:spcPct val="160000"/>
              </a:lnSpc>
            </a:pPr>
            <a:r>
              <a:rPr lang="ar-SA" dirty="0"/>
              <a:t>وتشير الدراسات الخطية إلى ظهور العلامات المبسطة منذ الأسرة الأولى ؛ وإن لم نعثر على نص هيراطيقى مكتوب على ورق البردى قبل الأسرة الخامسة، حيث عُثر على قطع صغيرة من البردى مسجل عليها نص بالخط الهيراطيقى فى المعبد الجنائزى للملك "ساحورع" فى "أبو صير" جنوب الجيزة ( بعض هذه القطع محفوظة فى المتحف المصرى والأخرى فى متاحف أجنبية</a:t>
            </a:r>
            <a:r>
              <a:rPr lang="ar-SA" dirty="0" smtClean="0"/>
              <a:t>).</a:t>
            </a:r>
            <a:endParaRPr lang="en-US" dirty="0"/>
          </a:p>
        </p:txBody>
      </p:sp>
      <p:sp>
        <p:nvSpPr>
          <p:cNvPr id="4" name="Slide Number Placeholder 3"/>
          <p:cNvSpPr>
            <a:spLocks noGrp="1"/>
          </p:cNvSpPr>
          <p:nvPr>
            <p:ph type="sldNum" sz="quarter" idx="12"/>
          </p:nvPr>
        </p:nvSpPr>
        <p:spPr/>
        <p:txBody>
          <a:bodyPr/>
          <a:lstStyle/>
          <a:p>
            <a:fld id="{B34D34D0-6B7B-4A23-9151-ECF5BF820946}" type="slidenum">
              <a:rPr lang="ar-EG" smtClean="0"/>
              <a:t>12</a:t>
            </a:fld>
            <a:endParaRPr lang="ar-EG"/>
          </a:p>
        </p:txBody>
      </p:sp>
    </p:spTree>
    <p:extLst>
      <p:ext uri="{BB962C8B-B14F-4D97-AF65-F5344CB8AC3E}">
        <p14:creationId xmlns:p14="http://schemas.microsoft.com/office/powerpoint/2010/main" val="4053495639"/>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circle(in)">
                                      <p:cBhvr>
                                        <p:cTn id="18"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404664"/>
            <a:ext cx="8784976" cy="5865515"/>
          </a:xfrm>
        </p:spPr>
        <p:txBody>
          <a:bodyPr>
            <a:normAutofit fontScale="62500" lnSpcReduction="20000"/>
          </a:bodyPr>
          <a:lstStyle/>
          <a:p>
            <a:pPr algn="just">
              <a:lnSpc>
                <a:spcPct val="170000"/>
              </a:lnSpc>
            </a:pPr>
            <a:r>
              <a:rPr lang="ar-SA" b="1" dirty="0" smtClean="0"/>
              <a:t>البردى :</a:t>
            </a:r>
            <a:endParaRPr lang="en-US" dirty="0" smtClean="0"/>
          </a:p>
          <a:p>
            <a:pPr algn="just">
              <a:lnSpc>
                <a:spcPct val="170000"/>
              </a:lnSpc>
            </a:pPr>
            <a:r>
              <a:rPr lang="ar-SA" dirty="0" smtClean="0"/>
              <a:t>و من حسن حظ مصر أن توصل الإنسان المصرى القديم إلى اختراع هائل ترك بصمات واضحة ليس فقط على الحضارة المصرية ولكن أيضاً على بعض حضارات العالم القديم، ألا وهو البردى كمادة كتابة أساسية بالنسبة للخط الهيراطيقى وغيره من الخطوط. </a:t>
            </a:r>
            <a:endParaRPr lang="en-US" dirty="0" smtClean="0"/>
          </a:p>
          <a:p>
            <a:pPr algn="just">
              <a:lnSpc>
                <a:spcPct val="170000"/>
              </a:lnSpc>
            </a:pPr>
            <a:r>
              <a:rPr lang="ar-SA" dirty="0" smtClean="0"/>
              <a:t>ولابد أن المصرى قد توصل إلى هذا الاختراع منذ عصر الأسرة الأولى على أقل تقدير، حيث عثر على بعض قطع صغيرة من ورق البردى خالية من الكتابة فى مقبرة "حم كا" فى سقارة (عاش فى عهد الملك "دن" أحد ملوك الأسرة الأولى)، وهى محفوظة فى المتحف المصرى ضمن مقتنيات هذا الشخص. </a:t>
            </a:r>
            <a:endParaRPr lang="en-US" dirty="0" smtClean="0"/>
          </a:p>
          <a:p>
            <a:pPr algn="just">
              <a:lnSpc>
                <a:spcPct val="170000"/>
              </a:lnSpc>
            </a:pPr>
            <a:r>
              <a:rPr lang="ar-SA" dirty="0" smtClean="0"/>
              <a:t>وهكذا نجح المصرى فى تحقيق إنجازين هامين، هما تبسيط الكتابة، واختراع مادة صالحة لهذه الكتابة المبسطة، سهلة الاستعمال، خفيفة الوزن، توفر الجهد والوقت، وهى البردى.</a:t>
            </a:r>
            <a:endParaRPr lang="en-US" dirty="0" smtClean="0"/>
          </a:p>
        </p:txBody>
      </p:sp>
      <p:sp>
        <p:nvSpPr>
          <p:cNvPr id="4" name="Slide Number Placeholder 3"/>
          <p:cNvSpPr>
            <a:spLocks noGrp="1"/>
          </p:cNvSpPr>
          <p:nvPr>
            <p:ph type="sldNum" sz="quarter" idx="12"/>
          </p:nvPr>
        </p:nvSpPr>
        <p:spPr/>
        <p:txBody>
          <a:bodyPr/>
          <a:lstStyle/>
          <a:p>
            <a:fld id="{B34D34D0-6B7B-4A23-9151-ECF5BF820946}" type="slidenum">
              <a:rPr lang="ar-EG" smtClean="0"/>
              <a:t>13</a:t>
            </a:fld>
            <a:endParaRPr lang="ar-EG"/>
          </a:p>
        </p:txBody>
      </p:sp>
    </p:spTree>
    <p:extLst>
      <p:ext uri="{BB962C8B-B14F-4D97-AF65-F5344CB8AC3E}">
        <p14:creationId xmlns:p14="http://schemas.microsoft.com/office/powerpoint/2010/main" val="68877627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332656"/>
            <a:ext cx="8784976" cy="6264696"/>
          </a:xfrm>
        </p:spPr>
        <p:txBody>
          <a:bodyPr>
            <a:normAutofit fontScale="62500" lnSpcReduction="20000"/>
          </a:bodyPr>
          <a:lstStyle/>
          <a:p>
            <a:pPr algn="just">
              <a:lnSpc>
                <a:spcPct val="170000"/>
              </a:lnSpc>
            </a:pPr>
            <a:r>
              <a:rPr lang="ar-SA" dirty="0" smtClean="0"/>
              <a:t>وبمرور الوقت، وللأسباب التى ذكرناها آنفاً، ظهرت مع بداية الأسرة السادسة والعشرين مرحلة خطية ثالثة تمثلت فى الخط الديموطيقى الذى هو أكثر اختصاراً من الخط الهيراطيقى؛ وتخلى عن الكثير من الضوابط الخطية، وأصبح أقل وضوحاً وأكثر تشابكاً من الخط الهيراطيقى. ولقد ازدهر هذا الخط فى العصرين البطلمى والرومانى، وكتب أكثر ما كتب على البردى والأوستراكا. </a:t>
            </a:r>
            <a:endParaRPr lang="en-US" dirty="0" smtClean="0"/>
          </a:p>
          <a:p>
            <a:pPr algn="just">
              <a:lnSpc>
                <a:spcPct val="170000"/>
              </a:lnSpc>
            </a:pPr>
            <a:r>
              <a:rPr lang="ar-SA" dirty="0" smtClean="0"/>
              <a:t>وإذا كانت النصوص الهيراطيقية هى نصوص دينية فى معظمها، فإن النصوص الديموطيقية هى أكثر النصوص إبرازاً للحياة الاجتماعية والاقتصادية للشعب المصرى. </a:t>
            </a:r>
            <a:endParaRPr lang="en-US" dirty="0" smtClean="0"/>
          </a:p>
          <a:p>
            <a:pPr algn="just">
              <a:lnSpc>
                <a:spcPct val="170000"/>
              </a:lnSpc>
            </a:pPr>
            <a:r>
              <a:rPr lang="ar-SA" dirty="0" smtClean="0"/>
              <a:t>ثم تظهر القبطية مع وجود البطالمة فى مصر. ولأنها كتبت بحروف يونانية، فليس هناك من علاقة خطية بينها وبين الخطوط السابقة، ولكنها تمثل - على أية حال - استمراراً لغوياً ونحوياً وصوتياً، وقد سجل المصريون بها الكثير من النصوص التى ألقت الضوء على حضارة مصر القديمة فى المرحلة المتأخرة من تاريخها.</a:t>
            </a:r>
            <a:endParaRPr lang="en-US" dirty="0" smtClean="0"/>
          </a:p>
        </p:txBody>
      </p:sp>
      <p:sp>
        <p:nvSpPr>
          <p:cNvPr id="4" name="Slide Number Placeholder 3"/>
          <p:cNvSpPr>
            <a:spLocks noGrp="1"/>
          </p:cNvSpPr>
          <p:nvPr>
            <p:ph type="sldNum" sz="quarter" idx="12"/>
          </p:nvPr>
        </p:nvSpPr>
        <p:spPr/>
        <p:txBody>
          <a:bodyPr/>
          <a:lstStyle/>
          <a:p>
            <a:fld id="{B34D34D0-6B7B-4A23-9151-ECF5BF820946}" type="slidenum">
              <a:rPr lang="ar-EG" smtClean="0"/>
              <a:t>14</a:t>
            </a:fld>
            <a:endParaRPr lang="ar-EG"/>
          </a:p>
        </p:txBody>
      </p:sp>
    </p:spTree>
    <p:extLst>
      <p:ext uri="{BB962C8B-B14F-4D97-AF65-F5344CB8AC3E}">
        <p14:creationId xmlns:p14="http://schemas.microsoft.com/office/powerpoint/2010/main" val="2694585798"/>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pic>
        <p:nvPicPr>
          <p:cNvPr id="4" name="Content Placeholder 3" descr="http://www.bibalex.com/egyptology/images/images/Image/Picture7.png"/>
          <p:cNvPicPr>
            <a:picLocks noGrp="1"/>
          </p:cNvPicPr>
          <p:nvPr>
            <p:ph idx="1"/>
          </p:nvPr>
        </p:nvPicPr>
        <p:blipFill>
          <a:blip r:embed="rId2" cstate="print"/>
          <a:srcRect/>
          <a:stretch>
            <a:fillRect/>
          </a:stretch>
        </p:blipFill>
        <p:spPr bwMode="auto">
          <a:xfrm>
            <a:off x="107504" y="116632"/>
            <a:ext cx="8928992" cy="6624736"/>
          </a:xfrm>
          <a:prstGeom prst="rect">
            <a:avLst/>
          </a:prstGeom>
          <a:noFill/>
          <a:ln w="9525">
            <a:noFill/>
            <a:miter lim="800000"/>
            <a:headEnd/>
            <a:tailEnd/>
          </a:ln>
        </p:spPr>
      </p:pic>
      <p:sp>
        <p:nvSpPr>
          <p:cNvPr id="3" name="Slide Number Placeholder 2"/>
          <p:cNvSpPr>
            <a:spLocks noGrp="1"/>
          </p:cNvSpPr>
          <p:nvPr>
            <p:ph type="sldNum" sz="quarter" idx="12"/>
          </p:nvPr>
        </p:nvSpPr>
        <p:spPr/>
        <p:txBody>
          <a:bodyPr/>
          <a:lstStyle/>
          <a:p>
            <a:fld id="{B34D34D0-6B7B-4A23-9151-ECF5BF820946}" type="slidenum">
              <a:rPr lang="ar-EG" smtClean="0"/>
              <a:t>15</a:t>
            </a:fld>
            <a:endParaRPr lang="ar-EG"/>
          </a:p>
        </p:txBody>
      </p:sp>
    </p:spTree>
    <p:extLst>
      <p:ext uri="{BB962C8B-B14F-4D97-AF65-F5344CB8AC3E}">
        <p14:creationId xmlns:p14="http://schemas.microsoft.com/office/powerpoint/2010/main" val="1456529505"/>
      </p:ext>
    </p:extLst>
  </p:cSld>
  <p:clrMapOvr>
    <a:masterClrMapping/>
  </p:clrMapOvr>
  <p:transition spd="slow">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260648"/>
            <a:ext cx="8712968" cy="5865515"/>
          </a:xfrm>
        </p:spPr>
        <p:txBody>
          <a:bodyPr>
            <a:normAutofit fontScale="77500" lnSpcReduction="20000"/>
          </a:bodyPr>
          <a:lstStyle/>
          <a:p>
            <a:pPr algn="just">
              <a:lnSpc>
                <a:spcPct val="170000"/>
              </a:lnSpc>
            </a:pPr>
            <a:r>
              <a:rPr lang="ar-EG" dirty="0" smtClean="0"/>
              <a:t>ل</a:t>
            </a:r>
            <a:r>
              <a:rPr lang="ar-SA" dirty="0" smtClean="0"/>
              <a:t>قد لجأ المصري في بعض المراحل الزمنية إلى تبسيطه وتمثل ذلك في الخط </a:t>
            </a:r>
            <a:r>
              <a:rPr lang="ar-SA" b="1" dirty="0" smtClean="0"/>
              <a:t>الهيراطيقي</a:t>
            </a:r>
            <a:r>
              <a:rPr lang="ar-EG" b="1" dirty="0" smtClean="0"/>
              <a:t> .</a:t>
            </a:r>
          </a:p>
          <a:p>
            <a:pPr algn="just">
              <a:lnSpc>
                <a:spcPct val="170000"/>
              </a:lnSpc>
            </a:pPr>
            <a:r>
              <a:rPr lang="ar-SA" dirty="0" smtClean="0"/>
              <a:t>ثم لجأ إلى تبسيط آخر في مرحلة تالية، وتمثل ذلك في الخط </a:t>
            </a:r>
            <a:r>
              <a:rPr lang="ar-SA" b="1" dirty="0" smtClean="0"/>
              <a:t>الديموطيقى</a:t>
            </a:r>
            <a:r>
              <a:rPr lang="ar-SA" dirty="0" smtClean="0"/>
              <a:t>، الأمر الذي يعني أن هناك علاقة خطية واضحة بين الخطوط الثلاثة. </a:t>
            </a:r>
            <a:endParaRPr lang="ar-EG" dirty="0" smtClean="0"/>
          </a:p>
          <a:p>
            <a:pPr algn="just">
              <a:lnSpc>
                <a:spcPct val="170000"/>
              </a:lnSpc>
            </a:pPr>
            <a:r>
              <a:rPr lang="ar-SA" dirty="0" smtClean="0"/>
              <a:t>أما الخط الرابع من خطوط اللغة المصرية القديمة وهو </a:t>
            </a:r>
            <a:r>
              <a:rPr lang="ar-SA" b="1" dirty="0" smtClean="0"/>
              <a:t>الخط القبطي</a:t>
            </a:r>
            <a:r>
              <a:rPr lang="ar-SA" dirty="0" smtClean="0"/>
              <a:t> فقد كتب بالأبجدية اليونانية مضافاً إليها سبع علامات من الكتابة المصرية القديمة في شكلها الديموطيقيي لم يتوفر نطقها في العلامات اليونانية. </a:t>
            </a:r>
            <a:endParaRPr lang="en-US" dirty="0" smtClean="0"/>
          </a:p>
          <a:p>
            <a:pPr algn="just">
              <a:lnSpc>
                <a:spcPct val="170000"/>
              </a:lnSpc>
            </a:pPr>
            <a:r>
              <a:rPr lang="ar-SA" dirty="0" smtClean="0"/>
              <a:t>و بذلك نجد أن اللغة المصرية القديمة كتبت بخطوط أربعة و هى : </a:t>
            </a:r>
            <a:endParaRPr lang="en-US" dirty="0" smtClean="0"/>
          </a:p>
        </p:txBody>
      </p:sp>
      <p:sp>
        <p:nvSpPr>
          <p:cNvPr id="4" name="Slide Number Placeholder 3"/>
          <p:cNvSpPr>
            <a:spLocks noGrp="1"/>
          </p:cNvSpPr>
          <p:nvPr>
            <p:ph type="sldNum" sz="quarter" idx="12"/>
          </p:nvPr>
        </p:nvSpPr>
        <p:spPr/>
        <p:txBody>
          <a:bodyPr/>
          <a:lstStyle/>
          <a:p>
            <a:fld id="{B34D34D0-6B7B-4A23-9151-ECF5BF820946}" type="slidenum">
              <a:rPr lang="ar-EG" smtClean="0"/>
              <a:t>2</a:t>
            </a:fld>
            <a:endParaRPr lang="ar-EG"/>
          </a:p>
        </p:txBody>
      </p:sp>
    </p:spTree>
    <p:extLst>
      <p:ext uri="{BB962C8B-B14F-4D97-AF65-F5344CB8AC3E}">
        <p14:creationId xmlns:p14="http://schemas.microsoft.com/office/powerpoint/2010/main" val="1568442386"/>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289451"/>
          </a:xfrm>
        </p:spPr>
        <p:txBody>
          <a:bodyPr>
            <a:normAutofit fontScale="85000" lnSpcReduction="10000"/>
          </a:bodyPr>
          <a:lstStyle/>
          <a:p>
            <a:pPr algn="just">
              <a:lnSpc>
                <a:spcPct val="160000"/>
              </a:lnSpc>
            </a:pPr>
            <a:r>
              <a:rPr lang="ar-SA" b="1" dirty="0" smtClean="0"/>
              <a:t>الخط الهيروغليفي: </a:t>
            </a:r>
            <a:r>
              <a:rPr lang="en-US" b="1" dirty="0" smtClean="0"/>
              <a:t>Hieroglyphic</a:t>
            </a:r>
            <a:r>
              <a:rPr lang="ar-SA" b="1" dirty="0" smtClean="0"/>
              <a:t> :</a:t>
            </a:r>
            <a:endParaRPr lang="en-US" dirty="0" smtClean="0"/>
          </a:p>
          <a:p>
            <a:pPr algn="just">
              <a:lnSpc>
                <a:spcPct val="160000"/>
              </a:lnSpc>
            </a:pPr>
            <a:r>
              <a:rPr lang="ar-SA" dirty="0" smtClean="0"/>
              <a:t>اشتقت كلمة "هيروغليفي" من الكلمتين اليونانيتين </a:t>
            </a:r>
            <a:r>
              <a:rPr lang="ar-EG" dirty="0" smtClean="0"/>
              <a:t>:</a:t>
            </a:r>
            <a:endParaRPr lang="en-US" dirty="0" smtClean="0"/>
          </a:p>
          <a:p>
            <a:pPr algn="just">
              <a:lnSpc>
                <a:spcPct val="160000"/>
              </a:lnSpc>
            </a:pPr>
            <a:r>
              <a:rPr lang="ar-SA" dirty="0" smtClean="0"/>
              <a:t>"هيروس"  </a:t>
            </a:r>
            <a:r>
              <a:rPr lang="en-US" dirty="0" err="1" smtClean="0"/>
              <a:t>Hieros</a:t>
            </a:r>
            <a:r>
              <a:rPr lang="ar-SA" dirty="0" smtClean="0"/>
              <a:t>و"جلوفوس" </a:t>
            </a:r>
            <a:r>
              <a:rPr lang="en-US" dirty="0" err="1" smtClean="0"/>
              <a:t>Glophos</a:t>
            </a:r>
            <a:r>
              <a:rPr lang="ar-SA" dirty="0" smtClean="0"/>
              <a:t> و تعنيان "الكتابة المقدسة" إشارة إلى أنها كانت تكتب على جدران الأماكن المقدسة كالمعابد والمقابر </a:t>
            </a:r>
            <a:r>
              <a:rPr lang="en-US" dirty="0" smtClean="0"/>
              <a:t>.</a:t>
            </a:r>
          </a:p>
          <a:p>
            <a:pPr algn="just">
              <a:lnSpc>
                <a:spcPct val="160000"/>
              </a:lnSpc>
            </a:pPr>
            <a:r>
              <a:rPr lang="ar-SA" dirty="0" smtClean="0"/>
              <a:t>و"الكتابة المنقوشة" لأنها كانت تنفذ بأسلوب النقش البارز أو الغائر على جدران الآثار الثابتة (المباني) وعلى الآثار المنقولة (التماثيل واللوحات..إلخ). </a:t>
            </a:r>
            <a:endParaRPr lang="en-US" dirty="0" smtClean="0"/>
          </a:p>
        </p:txBody>
      </p:sp>
      <p:sp>
        <p:nvSpPr>
          <p:cNvPr id="4" name="Slide Number Placeholder 3"/>
          <p:cNvSpPr>
            <a:spLocks noGrp="1"/>
          </p:cNvSpPr>
          <p:nvPr>
            <p:ph type="sldNum" sz="quarter" idx="12"/>
          </p:nvPr>
        </p:nvSpPr>
        <p:spPr/>
        <p:txBody>
          <a:bodyPr/>
          <a:lstStyle/>
          <a:p>
            <a:fld id="{B34D34D0-6B7B-4A23-9151-ECF5BF820946}" type="slidenum">
              <a:rPr lang="ar-EG" smtClean="0"/>
              <a:t>3</a:t>
            </a:fld>
            <a:endParaRPr lang="ar-EG"/>
          </a:p>
        </p:txBody>
      </p:sp>
    </p:spTree>
    <p:extLst>
      <p:ext uri="{BB962C8B-B14F-4D97-AF65-F5344CB8AC3E}">
        <p14:creationId xmlns:p14="http://schemas.microsoft.com/office/powerpoint/2010/main" val="1788122318"/>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80728"/>
            <a:ext cx="8640960" cy="5145435"/>
          </a:xfrm>
        </p:spPr>
        <p:txBody>
          <a:bodyPr>
            <a:normAutofit fontScale="85000" lnSpcReduction="10000"/>
          </a:bodyPr>
          <a:lstStyle/>
          <a:p>
            <a:pPr algn="just">
              <a:lnSpc>
                <a:spcPct val="150000"/>
              </a:lnSpc>
            </a:pPr>
            <a:r>
              <a:rPr lang="ar-SA" b="1" dirty="0" smtClean="0"/>
              <a:t>الخط الهيراطيقي </a:t>
            </a:r>
            <a:r>
              <a:rPr lang="en-US" b="1" dirty="0" smtClean="0"/>
              <a:t>Hieratic </a:t>
            </a:r>
            <a:r>
              <a:rPr lang="ar-EG" b="1" dirty="0" smtClean="0"/>
              <a:t> :</a:t>
            </a:r>
            <a:endParaRPr lang="en-US" dirty="0" smtClean="0"/>
          </a:p>
          <a:p>
            <a:pPr algn="just">
              <a:lnSpc>
                <a:spcPct val="150000"/>
              </a:lnSpc>
            </a:pPr>
            <a:r>
              <a:rPr lang="ar-SA" dirty="0" smtClean="0"/>
              <a:t>اشتقت كلمة "هيراطيقي" من الكلمة اليونانية :</a:t>
            </a:r>
            <a:endParaRPr lang="en-US" dirty="0" smtClean="0"/>
          </a:p>
          <a:p>
            <a:pPr algn="just">
              <a:lnSpc>
                <a:spcPct val="150000"/>
              </a:lnSpc>
            </a:pPr>
            <a:r>
              <a:rPr lang="ar-SA" dirty="0" smtClean="0"/>
              <a:t>"هيراتيكوس"</a:t>
            </a:r>
            <a:r>
              <a:rPr lang="en-US" dirty="0" err="1" smtClean="0"/>
              <a:t>Hieratikos</a:t>
            </a:r>
            <a:r>
              <a:rPr lang="ar-SA" dirty="0" smtClean="0"/>
              <a:t> وتعني كهنوتي إشارة إلى أن الكهنة كانوا أكثر الناس استخداما لهذا الخط حيث إن نسبة كبيرة من النصوص الهيراطيقية وخاصة في العصور المتأخرة هي نصوص دينية، وكتب معظمها بواسطة الكهنة. </a:t>
            </a:r>
            <a:endParaRPr lang="en-US" dirty="0" smtClean="0"/>
          </a:p>
          <a:p>
            <a:pPr algn="just">
              <a:lnSpc>
                <a:spcPct val="150000"/>
              </a:lnSpc>
            </a:pPr>
            <a:r>
              <a:rPr lang="ar-SA" dirty="0" smtClean="0"/>
              <a:t>والخط الهيراطيقي هو تبسيط للخط الهيروغليفي أو بمعنى آخر اختصار له .</a:t>
            </a:r>
            <a:endParaRPr lang="en-US" dirty="0" smtClean="0"/>
          </a:p>
        </p:txBody>
      </p:sp>
      <p:sp>
        <p:nvSpPr>
          <p:cNvPr id="4" name="Slide Number Placeholder 3"/>
          <p:cNvSpPr>
            <a:spLocks noGrp="1"/>
          </p:cNvSpPr>
          <p:nvPr>
            <p:ph type="sldNum" sz="quarter" idx="12"/>
          </p:nvPr>
        </p:nvSpPr>
        <p:spPr/>
        <p:txBody>
          <a:bodyPr/>
          <a:lstStyle/>
          <a:p>
            <a:fld id="{B34D34D0-6B7B-4A23-9151-ECF5BF820946}" type="slidenum">
              <a:rPr lang="ar-EG" smtClean="0"/>
              <a:t>4</a:t>
            </a:fld>
            <a:endParaRPr lang="ar-EG"/>
          </a:p>
        </p:txBody>
      </p:sp>
    </p:spTree>
    <p:extLst>
      <p:ext uri="{BB962C8B-B14F-4D97-AF65-F5344CB8AC3E}">
        <p14:creationId xmlns:p14="http://schemas.microsoft.com/office/powerpoint/2010/main" val="1173340673"/>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circle(in)">
                                      <p:cBhvr>
                                        <p:cTn id="19" dur="20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76672"/>
            <a:ext cx="8640960" cy="5649491"/>
          </a:xfrm>
        </p:spPr>
        <p:txBody>
          <a:bodyPr>
            <a:normAutofit fontScale="77500" lnSpcReduction="20000"/>
          </a:bodyPr>
          <a:lstStyle/>
          <a:p>
            <a:pPr algn="just">
              <a:lnSpc>
                <a:spcPct val="160000"/>
              </a:lnSpc>
            </a:pPr>
            <a:r>
              <a:rPr lang="ar-EG" dirty="0" smtClean="0"/>
              <a:t> ولعل المصري القديم قد توصل إلى هذه الخطوط الهامة في مجال فن الخط لأسباب كثيرة منها :</a:t>
            </a:r>
          </a:p>
          <a:p>
            <a:pPr algn="just">
              <a:lnSpc>
                <a:spcPct val="160000"/>
              </a:lnSpc>
            </a:pPr>
            <a:r>
              <a:rPr lang="ar-EG" dirty="0" smtClean="0"/>
              <a:t>- أن الخط الهيروغليفي وهو خط العلامات الكاملة لا يتناسب مع طبيعة النصوص الدنيوية والدينية التي ازدادت بازدياد حركة الحياة والتي تطلبت خطًّا سريعًا.</a:t>
            </a:r>
          </a:p>
          <a:p>
            <a:pPr algn="just">
              <a:lnSpc>
                <a:spcPct val="160000"/>
              </a:lnSpc>
            </a:pPr>
            <a:r>
              <a:rPr lang="ar-EG" dirty="0" smtClean="0"/>
              <a:t> - كما تطلبت مواد كتابة لا يصلح معها إلا الخط السريع مثل البردي والأوستراكا (الشقافة).</a:t>
            </a:r>
          </a:p>
          <a:p>
            <a:pPr algn="just">
              <a:lnSpc>
                <a:spcPct val="160000"/>
              </a:lnSpc>
            </a:pPr>
            <a:r>
              <a:rPr lang="ar-EG" dirty="0" smtClean="0"/>
              <a:t>وذلك على عكس الخط الهيروغليفي – خط التفاصيل – الذي يتناسب أكثر مع المنشآت الضخمة حيث كان ينقش بالأزاميل، وأما الخط الهيراطيقي فكان يكتب بقلم البوص والحبر. </a:t>
            </a:r>
          </a:p>
        </p:txBody>
      </p:sp>
      <p:sp>
        <p:nvSpPr>
          <p:cNvPr id="4" name="Slide Number Placeholder 3"/>
          <p:cNvSpPr>
            <a:spLocks noGrp="1"/>
          </p:cNvSpPr>
          <p:nvPr>
            <p:ph type="sldNum" sz="quarter" idx="12"/>
          </p:nvPr>
        </p:nvSpPr>
        <p:spPr/>
        <p:txBody>
          <a:bodyPr/>
          <a:lstStyle/>
          <a:p>
            <a:fld id="{B34D34D0-6B7B-4A23-9151-ECF5BF820946}" type="slidenum">
              <a:rPr lang="ar-EG" smtClean="0"/>
              <a:t>5</a:t>
            </a:fld>
            <a:endParaRPr lang="ar-EG"/>
          </a:p>
        </p:txBody>
      </p:sp>
    </p:spTree>
    <p:extLst>
      <p:ext uri="{BB962C8B-B14F-4D97-AF65-F5344CB8AC3E}">
        <p14:creationId xmlns:p14="http://schemas.microsoft.com/office/powerpoint/2010/main" val="252313159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heel(1)">
                                      <p:cBhvr>
                                        <p:cTn id="2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normAutofit/>
          </a:bodyPr>
          <a:lstStyle/>
          <a:p>
            <a:pPr algn="just">
              <a:lnSpc>
                <a:spcPct val="150000"/>
              </a:lnSpc>
            </a:pPr>
            <a:r>
              <a:rPr lang="ar-EG" dirty="0" smtClean="0"/>
              <a:t>الخط الديموطيقي  </a:t>
            </a:r>
            <a:r>
              <a:rPr lang="fr-FR" dirty="0" err="1" smtClean="0"/>
              <a:t>Demotic</a:t>
            </a:r>
            <a:r>
              <a:rPr lang="fr-FR" dirty="0" smtClean="0"/>
              <a:t> :</a:t>
            </a:r>
          </a:p>
          <a:p>
            <a:pPr algn="just">
              <a:lnSpc>
                <a:spcPct val="150000"/>
              </a:lnSpc>
            </a:pPr>
            <a:r>
              <a:rPr lang="ar-EG" dirty="0" smtClean="0"/>
              <a:t>اشتق مسمى هذا الخط من الكلمة اليونانية :</a:t>
            </a:r>
          </a:p>
          <a:p>
            <a:pPr algn="just">
              <a:lnSpc>
                <a:spcPct val="150000"/>
              </a:lnSpc>
            </a:pPr>
            <a:r>
              <a:rPr lang="ar-EG" dirty="0" smtClean="0"/>
              <a:t> "ديموس" </a:t>
            </a:r>
            <a:r>
              <a:rPr lang="fr-FR" dirty="0" err="1" smtClean="0"/>
              <a:t>Demos</a:t>
            </a:r>
            <a:r>
              <a:rPr lang="fr-FR" dirty="0" smtClean="0"/>
              <a:t> </a:t>
            </a:r>
            <a:r>
              <a:rPr lang="ar-EG" dirty="0" smtClean="0"/>
              <a:t>والنسبة منها "ديموتيكوس" أي "شعبي" ولا يعني هذا المسمى الربط بين هذا الخط وبين الطبقات الشعبية في مصر، وإنما هو خط المعاملات اليومية ويمكن أن يقارن بخط الرقعة بالنسبة للغة العربية. </a:t>
            </a:r>
          </a:p>
        </p:txBody>
      </p:sp>
      <p:sp>
        <p:nvSpPr>
          <p:cNvPr id="4" name="Slide Number Placeholder 3"/>
          <p:cNvSpPr>
            <a:spLocks noGrp="1"/>
          </p:cNvSpPr>
          <p:nvPr>
            <p:ph type="sldNum" sz="quarter" idx="12"/>
          </p:nvPr>
        </p:nvSpPr>
        <p:spPr/>
        <p:txBody>
          <a:bodyPr/>
          <a:lstStyle/>
          <a:p>
            <a:fld id="{B34D34D0-6B7B-4A23-9151-ECF5BF820946}" type="slidenum">
              <a:rPr lang="ar-EG" smtClean="0"/>
              <a:t>6</a:t>
            </a:fld>
            <a:endParaRPr lang="ar-EG"/>
          </a:p>
        </p:txBody>
      </p:sp>
    </p:spTree>
    <p:extLst>
      <p:ext uri="{BB962C8B-B14F-4D97-AF65-F5344CB8AC3E}">
        <p14:creationId xmlns:p14="http://schemas.microsoft.com/office/powerpoint/2010/main" val="2384144419"/>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620688"/>
            <a:ext cx="8568952" cy="5505475"/>
          </a:xfrm>
        </p:spPr>
        <p:txBody>
          <a:bodyPr>
            <a:normAutofit fontScale="92500"/>
          </a:bodyPr>
          <a:lstStyle/>
          <a:p>
            <a:pPr algn="just">
              <a:lnSpc>
                <a:spcPct val="150000"/>
              </a:lnSpc>
            </a:pPr>
            <a:r>
              <a:rPr lang="ar-EG" dirty="0" smtClean="0"/>
              <a:t>ويمثل الخط الديموطيقي الذي ظهر منذ القرن الثامن قبل الميلاد واستمر حتى القرن الخامس الميلادي- المرحلة الخطية الثالثة بعد الهيروغليفي والهيراطيقي .</a:t>
            </a:r>
          </a:p>
          <a:p>
            <a:pPr algn="just">
              <a:lnSpc>
                <a:spcPct val="150000"/>
              </a:lnSpc>
            </a:pPr>
            <a:r>
              <a:rPr lang="ar-EG" dirty="0" smtClean="0"/>
              <a:t> وجاء ظهور هذا الخط نتيجة لتعدد الأنشطة وكثرة المعاملات وخصوصًا الإدارية منها والتي تحتاج لسرعة في الإنجاز. </a:t>
            </a:r>
          </a:p>
          <a:p>
            <a:pPr algn="just">
              <a:lnSpc>
                <a:spcPct val="150000"/>
              </a:lnSpc>
            </a:pPr>
            <a:r>
              <a:rPr lang="ar-EG" dirty="0" smtClean="0"/>
              <a:t>وقد كتب هذا الخط على مادتين رئيسيتين وهما البردي والأوستراكا (الشقافة). </a:t>
            </a:r>
          </a:p>
        </p:txBody>
      </p:sp>
      <p:sp>
        <p:nvSpPr>
          <p:cNvPr id="4" name="Slide Number Placeholder 3"/>
          <p:cNvSpPr>
            <a:spLocks noGrp="1"/>
          </p:cNvSpPr>
          <p:nvPr>
            <p:ph type="sldNum" sz="quarter" idx="12"/>
          </p:nvPr>
        </p:nvSpPr>
        <p:spPr/>
        <p:txBody>
          <a:bodyPr/>
          <a:lstStyle/>
          <a:p>
            <a:fld id="{B34D34D0-6B7B-4A23-9151-ECF5BF820946}" type="slidenum">
              <a:rPr lang="ar-EG" smtClean="0"/>
              <a:t>7</a:t>
            </a:fld>
            <a:endParaRPr lang="ar-EG"/>
          </a:p>
        </p:txBody>
      </p:sp>
    </p:spTree>
    <p:extLst>
      <p:ext uri="{BB962C8B-B14F-4D97-AF65-F5344CB8AC3E}">
        <p14:creationId xmlns:p14="http://schemas.microsoft.com/office/powerpoint/2010/main" val="818400009"/>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down)">
                                      <p:cBhvr>
                                        <p:cTn id="1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764704"/>
            <a:ext cx="8712968" cy="5688632"/>
          </a:xfrm>
        </p:spPr>
        <p:txBody>
          <a:bodyPr>
            <a:noAutofit/>
          </a:bodyPr>
          <a:lstStyle/>
          <a:p>
            <a:pPr algn="just">
              <a:lnSpc>
                <a:spcPct val="170000"/>
              </a:lnSpc>
            </a:pPr>
            <a:r>
              <a:rPr lang="ar-EG" sz="2000" dirty="0" smtClean="0"/>
              <a:t>الخط القبطي </a:t>
            </a:r>
            <a:r>
              <a:rPr lang="fr-FR" sz="2000" dirty="0" err="1" smtClean="0"/>
              <a:t>Coptic</a:t>
            </a:r>
            <a:r>
              <a:rPr lang="fr-FR" sz="2000" dirty="0" smtClean="0"/>
              <a:t> :</a:t>
            </a:r>
          </a:p>
          <a:p>
            <a:pPr algn="just">
              <a:lnSpc>
                <a:spcPct val="170000"/>
              </a:lnSpc>
            </a:pPr>
            <a:r>
              <a:rPr lang="fr-FR" sz="2000" dirty="0" smtClean="0"/>
              <a:t>  </a:t>
            </a:r>
            <a:r>
              <a:rPr lang="ar-EG" sz="2000" dirty="0" smtClean="0"/>
              <a:t>أصل اللغة القبطية:</a:t>
            </a:r>
          </a:p>
          <a:p>
            <a:pPr algn="just">
              <a:lnSpc>
                <a:spcPct val="170000"/>
              </a:lnSpc>
            </a:pPr>
            <a:r>
              <a:rPr lang="ar-EG" sz="2000" dirty="0" smtClean="0"/>
              <a:t>اللغة القبطية هي المرحلة الأخيرة من مراحل تطور اللغة المصرية التي تكلم بها وكتب بها قدماء المصريين منذ أكثر من خمسة آلاف سنة .</a:t>
            </a:r>
          </a:p>
          <a:p>
            <a:pPr algn="just">
              <a:lnSpc>
                <a:spcPct val="170000"/>
              </a:lnSpc>
            </a:pPr>
            <a:r>
              <a:rPr lang="ar-EG" sz="2000" dirty="0" smtClean="0"/>
              <a:t> والرأي السائد لدى العلماء أنها تنحدر من اللغة المصرية في مرحلتها المتأخرة «</a:t>
            </a:r>
            <a:r>
              <a:rPr lang="fr-FR" sz="2000" dirty="0" err="1" smtClean="0"/>
              <a:t>LateEgyptian</a:t>
            </a:r>
            <a:r>
              <a:rPr lang="fr-FR" sz="2000" dirty="0" smtClean="0"/>
              <a:t> " </a:t>
            </a:r>
            <a:r>
              <a:rPr lang="ar-EG" sz="2000" dirty="0" smtClean="0"/>
              <a:t>مباشرة، حسبما كانوا يتحدثونها في القرن 6ق.م مع بداية الدولة الحديثة.</a:t>
            </a:r>
          </a:p>
          <a:p>
            <a:pPr algn="just">
              <a:lnSpc>
                <a:spcPct val="170000"/>
              </a:lnSpc>
            </a:pPr>
            <a:r>
              <a:rPr lang="ar-EG" sz="2000" dirty="0" smtClean="0"/>
              <a:t>فبدخول اليونانيين إلى مصر ظهرت الكتابة القبطية باستخدام الألفباء اليونانية، مع إضافة سبعة حروف من الديموطيقية لتمثيل الأصوات القبطية التي لا يوجد ما يمثلها في الحروف اليونانية. </a:t>
            </a:r>
          </a:p>
          <a:p>
            <a:pPr algn="just">
              <a:lnSpc>
                <a:spcPct val="170000"/>
              </a:lnSpc>
            </a:pPr>
            <a:endParaRPr lang="ar-EG" sz="2000" dirty="0" smtClean="0"/>
          </a:p>
        </p:txBody>
      </p:sp>
      <p:sp>
        <p:nvSpPr>
          <p:cNvPr id="4" name="Slide Number Placeholder 3"/>
          <p:cNvSpPr>
            <a:spLocks noGrp="1"/>
          </p:cNvSpPr>
          <p:nvPr>
            <p:ph type="sldNum" sz="quarter" idx="12"/>
          </p:nvPr>
        </p:nvSpPr>
        <p:spPr/>
        <p:txBody>
          <a:bodyPr/>
          <a:lstStyle/>
          <a:p>
            <a:fld id="{B34D34D0-6B7B-4A23-9151-ECF5BF820946}" type="slidenum">
              <a:rPr lang="ar-EG" smtClean="0"/>
              <a:t>8</a:t>
            </a:fld>
            <a:endParaRPr lang="ar-EG"/>
          </a:p>
        </p:txBody>
      </p:sp>
    </p:spTree>
    <p:extLst>
      <p:ext uri="{BB962C8B-B14F-4D97-AF65-F5344CB8AC3E}">
        <p14:creationId xmlns:p14="http://schemas.microsoft.com/office/powerpoint/2010/main" val="7077514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4857403"/>
          </a:xfrm>
        </p:spPr>
        <p:txBody>
          <a:bodyPr>
            <a:normAutofit fontScale="77500" lnSpcReduction="20000"/>
          </a:bodyPr>
          <a:lstStyle/>
          <a:p>
            <a:pPr algn="just">
              <a:lnSpc>
                <a:spcPct val="160000"/>
              </a:lnSpc>
            </a:pPr>
            <a:r>
              <a:rPr lang="ar-EG" dirty="0" smtClean="0"/>
              <a:t>وفي البداية كانت الرموز الديموطيقية المستعارة في الكتابة القبطية أكثر من الحروف السبعة التي استقرت فيما بعد في آخر الألفباء القبطية .</a:t>
            </a:r>
          </a:p>
          <a:p>
            <a:pPr algn="just">
              <a:lnSpc>
                <a:spcPct val="160000"/>
              </a:lnSpc>
            </a:pPr>
            <a:r>
              <a:rPr lang="ar-EG" dirty="0" smtClean="0"/>
              <a:t>كيف انتقل المصرى القديم من خط إلى خط، ولماذا؟</a:t>
            </a:r>
          </a:p>
          <a:p>
            <a:pPr algn="just">
              <a:lnSpc>
                <a:spcPct val="160000"/>
              </a:lnSpc>
            </a:pPr>
            <a:r>
              <a:rPr lang="ar-EG" dirty="0" smtClean="0"/>
              <a:t>ويمكن القول فى هذا الصدد بأن الفترة الزمنية الطويلة التى عاشتها اللغة المصرية القديمة أدت إلى ظهور مراحل لغوية ، كما أدت أيضاً إلى ظهور مراحل خطية تتناسب مع ظروف العصر ومع متطلبات المراحل اللغوية فى بعض الأحيان. </a:t>
            </a:r>
          </a:p>
        </p:txBody>
      </p:sp>
      <p:sp>
        <p:nvSpPr>
          <p:cNvPr id="4" name="Slide Number Placeholder 3"/>
          <p:cNvSpPr>
            <a:spLocks noGrp="1"/>
          </p:cNvSpPr>
          <p:nvPr>
            <p:ph type="sldNum" sz="quarter" idx="12"/>
          </p:nvPr>
        </p:nvSpPr>
        <p:spPr/>
        <p:txBody>
          <a:bodyPr/>
          <a:lstStyle/>
          <a:p>
            <a:fld id="{B34D34D0-6B7B-4A23-9151-ECF5BF820946}" type="slidenum">
              <a:rPr lang="ar-EG" smtClean="0"/>
              <a:t>9</a:t>
            </a:fld>
            <a:endParaRPr lang="ar-EG"/>
          </a:p>
        </p:txBody>
      </p:sp>
    </p:spTree>
    <p:extLst>
      <p:ext uri="{BB962C8B-B14F-4D97-AF65-F5344CB8AC3E}">
        <p14:creationId xmlns:p14="http://schemas.microsoft.com/office/powerpoint/2010/main" val="890161172"/>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circle(in)">
                                      <p:cBhvr>
                                        <p:cTn id="18"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518</TotalTime>
  <Words>1309</Words>
  <Application>Microsoft Office PowerPoint</Application>
  <PresentationFormat>On-screen Show (4:3)</PresentationFormat>
  <Paragraphs>67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Technic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ahmed</dc:creator>
  <cp:lastModifiedBy>compusoft</cp:lastModifiedBy>
  <cp:revision>75</cp:revision>
  <dcterms:created xsi:type="dcterms:W3CDTF">2013-02-17T14:36:27Z</dcterms:created>
  <dcterms:modified xsi:type="dcterms:W3CDTF">2020-03-22T18:07:26Z</dcterms:modified>
</cp:coreProperties>
</file>